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237AB0"/>
              </a:solidFill>
              <a:prstDash val="solid"/>
              <a:miter lim="400000"/>
            </a:ln>
          </a:left>
          <a:right>
            <a:ln w="12700" cap="flat">
              <a:solidFill>
                <a:srgbClr val="237AB0"/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237AB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0EBE0"/>
              </a:solidFill>
              <a:prstDash val="solid"/>
              <a:miter lim="400000"/>
            </a:ln>
          </a:left>
          <a:right>
            <a:ln w="12700" cap="flat">
              <a:solidFill>
                <a:srgbClr val="F0EBE0"/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F0EBE0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C6DFB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7A79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E4E1D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AD7D3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34388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FEBE1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5413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uthor and Date"/>
          <p:cNvSpPr txBox="1"/>
          <p:nvPr>
            <p:ph type="body" sz="quarter" idx="13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4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5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Body Level One…"/>
          <p:cNvSpPr txBox="1"/>
          <p:nvPr>
            <p:ph type="body" sz="quarter" idx="1" hasCustomPrompt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Fact information"/>
          <p:cNvSpPr txBox="1"/>
          <p:nvPr>
            <p:ph type="body" sz="quarter" idx="13" hasCustomPrompt="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17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8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9" name="Body Level One…"/>
          <p:cNvSpPr txBox="1"/>
          <p:nvPr>
            <p:ph type="body" idx="1" hasCustomPrompt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Image"/>
          <p:cNvSpPr/>
          <p:nvPr>
            <p:ph type="pic" idx="13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8" name="Body Level One…"/>
          <p:cNvSpPr txBox="1"/>
          <p:nvPr>
            <p:ph type="body" sz="quarter" idx="1" hasCustomPrompt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1" name="Attribution"/>
          <p:cNvSpPr txBox="1"/>
          <p:nvPr>
            <p:ph type="body" sz="quarter" idx="14" hasCustomPrompt="1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/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4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Image"/>
          <p:cNvSpPr/>
          <p:nvPr>
            <p:ph type="pic" sz="quarter" idx="13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0" name="609701706_939x626.jpg"/>
          <p:cNvSpPr/>
          <p:nvPr>
            <p:ph type="pic" sz="quarter" idx="14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1" name="139465515_1890x1620.jpg"/>
          <p:cNvSpPr/>
          <p:nvPr>
            <p:ph type="pic" idx="15"/>
          </p:nvPr>
        </p:nvSpPr>
        <p:spPr>
          <a:xfrm>
            <a:off x="1778000" y="1346200"/>
            <a:ext cx="12852400" cy="110163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Image"/>
          <p:cNvSpPr/>
          <p:nvPr>
            <p:ph type="pic" idx="13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178465776_2880x1920.jpg"/>
          <p:cNvSpPr/>
          <p:nvPr>
            <p:ph type="pic" idx="13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Presentation Title"/>
          <p:cNvSpPr txBox="1"/>
          <p:nvPr>
            <p:ph type="title" hasCustomPrompt="1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6" name="Author and Date"/>
          <p:cNvSpPr txBox="1"/>
          <p:nvPr>
            <p:ph type="body" sz="quarter" idx="14" hasCustomPrompt="1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F0EBE0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7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8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139465515_1890x1620.jpg"/>
          <p:cNvSpPr/>
          <p:nvPr>
            <p:ph type="pic" idx="13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7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38" name="Body Level One…"/>
          <p:cNvSpPr txBox="1"/>
          <p:nvPr>
            <p:ph type="body" sz="quarter" idx="1" hasCustomPrompt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9" name="Author and Date"/>
          <p:cNvSpPr txBox="1"/>
          <p:nvPr>
            <p:ph type="body" sz="quarter" idx="14" hasCustomPrompt="1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0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1" name="Lin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50" name="Author and Date"/>
          <p:cNvSpPr txBox="1"/>
          <p:nvPr>
            <p:ph type="body" sz="quarter" idx="13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139465515_1890x1620.jpg"/>
          <p:cNvSpPr/>
          <p:nvPr>
            <p:ph type="pic" idx="13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9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70" name="Author and Date"/>
          <p:cNvSpPr txBox="1"/>
          <p:nvPr>
            <p:ph type="body" sz="quarter" idx="14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71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2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ection Title"/>
          <p:cNvSpPr txBox="1"/>
          <p:nvPr>
            <p:ph type="title" hasCustomPrompt="1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81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2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91" name="Author and Date"/>
          <p:cNvSpPr txBox="1"/>
          <p:nvPr>
            <p:ph type="body" sz="quarter" idx="13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Agenda Title"/>
          <p:cNvSpPr txBox="1"/>
          <p:nvPr>
            <p:ph type="title" hasCustomPrompt="1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Agenda Title</a:t>
            </a:r>
          </a:p>
        </p:txBody>
      </p:sp>
      <p:sp>
        <p:nvSpPr>
          <p:cNvPr id="100" name="Body Level One…"/>
          <p:cNvSpPr txBox="1"/>
          <p:nvPr>
            <p:ph type="body" sz="half" idx="1" hasCustomPrompt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cap="all" sz="18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" name="Body Level One…"/>
          <p:cNvSpPr txBox="1"/>
          <p:nvPr>
            <p:ph type="body" idx="1" hasCustomPrompt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1998832" y="13030199"/>
            <a:ext cx="38633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tabLst/>
              <a:defRPr sz="1800"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1pPr>
      <a:lvl2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2pPr>
      <a:lvl3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3pPr>
      <a:lvl4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4pPr>
      <a:lvl5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5pPr>
      <a:lvl6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6pPr>
      <a:lvl7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7pPr>
      <a:lvl8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8pPr>
      <a:lvl9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en.wikipedia.org/wiki/List_of_communities_in_Dubai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Ahmed Nady"/>
          <p:cNvSpPr txBox="1"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Ahmed Nady</a:t>
            </a:r>
          </a:p>
        </p:txBody>
      </p:sp>
      <p:sp>
        <p:nvSpPr>
          <p:cNvPr id="167" name="Moving to Dubai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Moving to Dubai</a:t>
            </a:r>
          </a:p>
        </p:txBody>
      </p:sp>
      <p:sp>
        <p:nvSpPr>
          <p:cNvPr id="168" name="28th of April 2020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28th of April 2020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71" name="Dubai is a Multicultural city with different Nationaliti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457200" defTabSz="457200">
              <a:spcBef>
                <a:spcPts val="0"/>
              </a:spcBef>
              <a:tabLst/>
              <a:defRPr sz="2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Dubai is a Multicultural city with different Nationalities </a:t>
            </a:r>
          </a:p>
          <a:p>
            <a:pPr lvl="1" indent="457200" defTabSz="457200">
              <a:spcBef>
                <a:spcPts val="0"/>
              </a:spcBef>
              <a:tabLst/>
              <a:defRPr sz="2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Movement from your home City to Dubai is a very big challenge</a:t>
            </a:r>
          </a:p>
          <a:p>
            <a:pPr lvl="1" indent="457200" defTabSz="457200">
              <a:spcBef>
                <a:spcPts val="0"/>
              </a:spcBef>
              <a:tabLst/>
              <a:defRPr sz="2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Need to search about a specific place that matches your requirements for satisfactions</a:t>
            </a:r>
          </a:p>
          <a:p>
            <a:pPr lvl="1" indent="457200" defTabSz="457200">
              <a:spcBef>
                <a:spcPts val="0"/>
              </a:spcBef>
              <a:tabLst/>
              <a:defRPr sz="2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1" indent="457200" defTabSz="457200">
              <a:spcBef>
                <a:spcPts val="0"/>
              </a:spcBef>
              <a:tabLst/>
              <a:defRPr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 need to find </a:t>
            </a:r>
          </a:p>
          <a:p>
            <a:pPr lvl="2" indent="914400" defTabSz="457200">
              <a:spcBef>
                <a:spcPts val="0"/>
              </a:spcBef>
              <a:tabLst/>
              <a:defRPr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1- which neighborhoods the most interesting venues to us</a:t>
            </a:r>
          </a:p>
          <a:p>
            <a:pPr lvl="2" indent="914400" defTabSz="457200">
              <a:spcBef>
                <a:spcPts val="0"/>
              </a:spcBef>
              <a:tabLst/>
              <a:defRPr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2- which place have a good density of population not high neither low density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ata Acquisition and clea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Acquisition and cleaning</a:t>
            </a:r>
          </a:p>
        </p:txBody>
      </p:sp>
      <p:sp>
        <p:nvSpPr>
          <p:cNvPr id="174" name="Author and Date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5" name="Data Acquisition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Data Acquisition:</a:t>
            </a: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1-Extracting Dubai Neighborhoods list with the area and population per each neighborhood </a:t>
            </a:r>
            <a:r>
              <a:rPr u="sng">
                <a:hlinkClick r:id="rId2" invalidUrl="" action="" tgtFrame="" tooltip="" history="1" highlightClick="0" endSnd="0"/>
              </a:rPr>
              <a:t>here</a:t>
            </a:r>
            <a:r>
              <a:t> on Wikipedia, </a:t>
            </a: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2-Extract venues per each neighborhood from Foursquare Places API </a:t>
            </a: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Data Cleaning:</a:t>
            </a: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1-</a:t>
            </a:r>
            <a:r>
              <a:rPr sz="2600"/>
              <a:t>First remove the unneeded columns</a:t>
            </a:r>
            <a:endParaRPr sz="2600"/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2- we found sub-neighborhoods as Neighborhood first,Second ..etc that doesn’t have any information or just a duplicate information from the main Neighborhood so removing those areas and remove duplication from the data frame we had used</a:t>
            </a: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3- unifying Numbers as float and remove any characters from it as removing “Km2” from Area and removing “/Km2” from Density then convert it to float to be able to analyze them as numbers</a:t>
            </a:r>
          </a:p>
          <a:p>
            <a:pPr lvl="2" marL="0" indent="914400" defTabSz="457200">
              <a:lnSpc>
                <a:spcPct val="100000"/>
              </a:lnSpc>
              <a:spcBef>
                <a:spcPts val="0"/>
              </a:spcBef>
              <a:buSzTx/>
              <a:buNone/>
              <a:tabLst/>
              <a:defRPr sz="2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4- Removing missing values as we can’t predict the Area or Density and depend only on complete values set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7421" y="3138778"/>
            <a:ext cx="7983467" cy="4395199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Density Histgram"/>
          <p:cNvSpPr txBox="1"/>
          <p:nvPr/>
        </p:nvSpPr>
        <p:spPr>
          <a:xfrm>
            <a:off x="2024673" y="2406689"/>
            <a:ext cx="5518227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Density Histgram </a:t>
            </a:r>
          </a:p>
        </p:txBody>
      </p:sp>
      <p:sp>
        <p:nvSpPr>
          <p:cNvPr id="179" name="Data Analysis"/>
          <p:cNvSpPr txBox="1"/>
          <p:nvPr/>
        </p:nvSpPr>
        <p:spPr>
          <a:xfrm>
            <a:off x="8168224" y="605815"/>
            <a:ext cx="7634604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5700"/>
            </a:lvl1pPr>
          </a:lstStyle>
          <a:p>
            <a:pPr/>
            <a:r>
              <a:t>Data Analysis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0598" y="3720691"/>
            <a:ext cx="11816287" cy="739986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Dubai Map"/>
          <p:cNvSpPr txBox="1"/>
          <p:nvPr/>
        </p:nvSpPr>
        <p:spPr>
          <a:xfrm>
            <a:off x="12289483" y="2609770"/>
            <a:ext cx="5518227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Dubai Map</a:t>
            </a:r>
          </a:p>
        </p:txBody>
      </p:sp>
      <p:graphicFrame>
        <p:nvGraphicFramePr>
          <p:cNvPr id="182" name="Table 1-1"/>
          <p:cNvGraphicFramePr/>
          <p:nvPr/>
        </p:nvGraphicFramePr>
        <p:xfrm>
          <a:off x="2571383" y="8765516"/>
          <a:ext cx="5524577" cy="4391497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{C7B018BB-80A7-4F77-B60F-C8B233D01FF8}</a:tableStyleId>
              </a:tblPr>
              <a:tblGrid>
                <a:gridCol w="3530110"/>
                <a:gridCol w="1988115"/>
              </a:tblGrid>
              <a:tr h="351332">
                <a:tc gridSpan="2">
                  <a:txBody>
                    <a:bodyPr/>
                    <a:lstStyle/>
                    <a:p>
                      <a:pPr defTabSz="457200">
                        <a:spcBef>
                          <a:spcPts val="600"/>
                        </a:spcBef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Table 1-1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</a:tr>
              <a:tr h="292302">
                <a:tc>
                  <a:txBody>
                    <a:bodyPr/>
                    <a:lstStyle/>
                    <a:p>
                      <a:pPr algn="l" defTabSz="457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1000">
                          <a:solidFill>
                            <a:srgbClr val="FFFFF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Venue Category</a:t>
                      </a:r>
                    </a:p>
                  </a:txBody>
                  <a:tcPr marL="50800" marR="50800" marT="50800" marB="50800" anchor="t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6350">
                      <a:solidFill>
                        <a:srgbClr val="FFFFF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89847F"/>
                      </a:solidFill>
                      <a:miter lim="400000"/>
                    </a:lnB>
                    <a:solidFill>
                      <a:srgbClr val="00A2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1000">
                          <a:solidFill>
                            <a:srgbClr val="FFFFF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Counts</a:t>
                      </a:r>
                    </a:p>
                  </a:txBody>
                  <a:tcPr marL="50800" marR="50800" marT="50800" marB="50800" anchor="t" anchorCtr="0" horzOverflow="overflow">
                    <a:lnL w="6350">
                      <a:solidFill>
                        <a:srgbClr val="FFFFF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89847F"/>
                      </a:solidFill>
                      <a:miter lim="400000"/>
                    </a:lnB>
                    <a:solidFill>
                      <a:srgbClr val="00A2FF"/>
                    </a:solidFill>
                  </a:tcPr>
                </a:tc>
              </a:tr>
              <a:tr h="377365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Hotel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12700">
                      <a:solidFill>
                        <a:srgbClr val="89847F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57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89847F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373793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Middle Eastern Restaurant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45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7F7F6"/>
                    </a:solidFill>
                  </a:tcPr>
                </a:tc>
              </a:tr>
              <a:tr h="373793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Café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41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373793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Asian Restaurant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34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7F7F6"/>
                    </a:solidFill>
                  </a:tcPr>
                </a:tc>
              </a:tr>
              <a:tr h="373793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Coffee Shop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30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373793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Indian Restaurant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29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7F7F6"/>
                    </a:solidFill>
                  </a:tcPr>
                </a:tc>
              </a:tr>
              <a:tr h="373793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Restaurant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19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373793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Fast Food Restaurant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15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7F7F6"/>
                    </a:solidFill>
                  </a:tcPr>
                </a:tc>
              </a:tr>
              <a:tr h="373793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Ice Cream Shop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5F5F5"/>
                    </a:solidFill>
                  </a:tcPr>
                </a:tc>
              </a:tr>
              <a:tr h="373793">
                <a:tc>
                  <a:txBody>
                    <a:bodyPr/>
                    <a:lstStyle/>
                    <a:p>
                      <a:pPr algn="l" defTabSz="5842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Gym</a:t>
                      </a:r>
                    </a:p>
                  </a:txBody>
                  <a:tcPr marL="76200" marR="76200" marT="76200" marB="76200" anchor="ctr" anchorCtr="0" horzOverflow="overflow">
                    <a:lnL w="635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89847F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</a:t>
                      </a:r>
                    </a:p>
                  </a:txBody>
                  <a:tcPr marL="76200" marR="76200" marT="76200" marB="76200" anchor="ctr" anchorCtr="0" horzOverflow="overflow">
                    <a:lnL w="12700">
                      <a:solidFill>
                        <a:srgbClr val="89847F"/>
                      </a:solidFill>
                      <a:miter lim="400000"/>
                    </a:lnL>
                    <a:lnR w="6350">
                      <a:solidFill>
                        <a:srgbClr val="929292"/>
                      </a:solidFill>
                      <a:miter lim="400000"/>
                    </a:lnR>
                    <a:lnT w="6350">
                      <a:solidFill>
                        <a:srgbClr val="929292"/>
                      </a:solidFill>
                      <a:miter lim="400000"/>
                    </a:lnT>
                    <a:lnB w="6350">
                      <a:solidFill>
                        <a:srgbClr val="929292"/>
                      </a:solidFill>
                      <a:miter lim="400000"/>
                    </a:lnB>
                    <a:solidFill>
                      <a:srgbClr val="F7F7F6"/>
                    </a:solidFill>
                  </a:tcPr>
                </a:tc>
              </a:tr>
            </a:tbl>
          </a:graphicData>
        </a:graphic>
      </p:graphicFrame>
      <p:sp>
        <p:nvSpPr>
          <p:cNvPr id="183" name="Most Common Venues"/>
          <p:cNvSpPr txBox="1"/>
          <p:nvPr/>
        </p:nvSpPr>
        <p:spPr>
          <a:xfrm>
            <a:off x="2633322" y="8226895"/>
            <a:ext cx="5518227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Most Common Venues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lustering K-Means"/>
          <p:cNvSpPr txBox="1"/>
          <p:nvPr>
            <p:ph type="title" idx="4294967295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Clustering K-Means</a:t>
            </a:r>
          </a:p>
        </p:txBody>
      </p:sp>
      <p:pic>
        <p:nvPicPr>
          <p:cNvPr id="18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76939" y="3990666"/>
            <a:ext cx="12822062" cy="8029721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Number of Clusters =5…"/>
          <p:cNvSpPr txBox="1"/>
          <p:nvPr/>
        </p:nvSpPr>
        <p:spPr>
          <a:xfrm>
            <a:off x="1035618" y="3879398"/>
            <a:ext cx="9173473" cy="8252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Number of Clusters =5</a:t>
            </a:r>
          </a:p>
          <a:p>
            <a:pPr/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Cluster 1 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it is in Red and representing the most common residential areas , including Parks, Cafes and Restaurants with different Density and Areas 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Cluster 2: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it is in Purple and representing Ares with Night life so the theme is hotels, lounges and Nightclubs, and with below avg density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Cluster 3 :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it is in Blue and showing high Density Residential Areas because it is including Restaurants and markets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Cluster 4: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it is in Green and Representing Area for day activities theme , like beach, pool, gym, and restaurants and with different density 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Cluster 5: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it is in Orange, and representing Business Area as it has business services, currency exchange centers and an avg density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onclusion"/>
          <p:cNvSpPr txBox="1"/>
          <p:nvPr>
            <p:ph type="title" idx="4294967295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Conclusion</a:t>
            </a:r>
          </a:p>
        </p:txBody>
      </p:sp>
      <p:sp>
        <p:nvSpPr>
          <p:cNvPr id="190" name="1- Use this Model to get the best place to reside in within Dubai Neighborhoods…"/>
          <p:cNvSpPr txBox="1"/>
          <p:nvPr/>
        </p:nvSpPr>
        <p:spPr>
          <a:xfrm>
            <a:off x="2351361" y="4736946"/>
            <a:ext cx="13113404" cy="2682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1- Use this Model to get the best place to reside in within Dubai Neighborhoods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2- Get the best place for your new Business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3- this Model can be enhanced by adding new data sources </a:t>
            </a:r>
          </a:p>
          <a:p>
            <a:pPr lvl="1" indent="457200" defTabSz="457200">
              <a:lnSpc>
                <a:spcPct val="100000"/>
              </a:lnSpc>
              <a:spcBef>
                <a:spcPts val="0"/>
              </a:spcBef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a.Price per unit</a:t>
            </a:r>
          </a:p>
          <a:p>
            <a:pPr lvl="1" indent="457200" defTabSz="457200">
              <a:lnSpc>
                <a:spcPct val="100000"/>
              </a:lnSpc>
              <a:spcBef>
                <a:spcPts val="0"/>
              </a:spcBef>
              <a:tabLst/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b. Transportation available in each neighborhood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4A4A4A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1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7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none" i="0" spc="0" strike="noStrike" sz="3600" u="none" kumimoji="0" normalizeH="0">
            <a:ln>
              <a:noFill/>
            </a:ln>
            <a:solidFill>
              <a:srgbClr val="4A4A4A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FFFFF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1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7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none" i="0" spc="0" strike="noStrike" sz="3600" u="none" kumimoji="0" normalizeH="0">
            <a:ln>
              <a:noFill/>
            </a:ln>
            <a:solidFill>
              <a:srgbClr val="4A4A4A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